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</p:sldMasterIdLst>
  <p:notesMasterIdLst>
    <p:notesMasterId r:id="rId15"/>
  </p:notesMasterIdLst>
  <p:sldIdLst>
    <p:sldId id="256" r:id="rId2"/>
    <p:sldId id="259" r:id="rId3"/>
    <p:sldId id="266" r:id="rId4"/>
    <p:sldId id="267" r:id="rId5"/>
    <p:sldId id="260" r:id="rId6"/>
    <p:sldId id="268" r:id="rId7"/>
    <p:sldId id="257" r:id="rId8"/>
    <p:sldId id="258" r:id="rId9"/>
    <p:sldId id="262" r:id="rId10"/>
    <p:sldId id="263" r:id="rId11"/>
    <p:sldId id="264" r:id="rId12"/>
    <p:sldId id="261" r:id="rId13"/>
    <p:sldId id="265" r:id="rId14"/>
  </p:sldIdLst>
  <p:sldSz cx="12192000" cy="6858000"/>
  <p:notesSz cx="6858000" cy="9144000"/>
  <p:embeddedFontLst>
    <p:embeddedFont>
      <p:font typeface="Constantia" panose="02030602050306030303" pitchFamily="18" charset="0"/>
      <p:regular r:id="rId16"/>
      <p:bold r:id="rId17"/>
      <p:italic r:id="rId18"/>
      <p:boldItalic r:id="rId19"/>
    </p:embeddedFont>
    <p:embeddedFont>
      <p:font typeface="Oswald" panose="020B0604020202020204" charset="0"/>
      <p:regular r:id="rId20"/>
      <p:bold r:id="rId21"/>
    </p:embeddedFon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Lato" panose="020B0604020202020204" charset="0"/>
      <p:regular r:id="rId26"/>
      <p:bold r:id="rId27"/>
      <p:italic r:id="rId28"/>
      <p:boldItalic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7A3"/>
    <a:srgbClr val="005F83"/>
    <a:srgbClr val="004F6D"/>
    <a:srgbClr val="009F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68" autoAdjust="0"/>
    <p:restoredTop sz="94643" autoAdjust="0"/>
  </p:normalViewPr>
  <p:slideViewPr>
    <p:cSldViewPr snapToGrid="0">
      <p:cViewPr>
        <p:scale>
          <a:sx n="100" d="100"/>
          <a:sy n="100" d="100"/>
        </p:scale>
        <p:origin x="-300" y="-7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C1BEC5-FFAF-42E5-BAB7-4E2B346222C0}" type="datetimeFigureOut">
              <a:rPr lang="en-GB" smtClean="0"/>
              <a:t>20/11/2018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CA361A-3E66-4405-9017-EE409FE1A5A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64437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FC652B6-92F5-4C10-8093-51494F86F3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A796802E-79E5-4DB2-B96C-B2B0297975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E8649BE6-A035-4DD6-B9A1-17D4FC0CD4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23/11/2018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F5D8780-1F94-4490-927D-E1FF418990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Matteo Pompili – First Year 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13C73CE9-7127-4CF4-AB94-1D0471455F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EB005-FA87-4171-8C7C-FBB2804DF50E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307134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10D891C-9440-4E9E-A13D-3FD14FFA3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EF8C24D5-4AD8-44CA-921C-933816CF7B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A0889116-1BAF-42EC-8B07-9ADF339979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23/11/2018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71D840ED-C5FA-48B9-88EA-0D98B7EE31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Matteo Pompili – First Year 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266EC96-9723-471B-9476-B2D3332B4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EB005-FA87-4171-8C7C-FBB2804DF50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38307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648F476B-BD8C-4F42-AC6E-5B3C3753E13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4881892C-9944-46F2-8B13-B3254BA176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E70F9E4C-2A23-44B9-9176-0E583DACCA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23/11/2018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F18E584B-C168-42B3-812D-D251AA2615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Matteo Pompili – First Year 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0DAF2D2-3B10-4BB1-85F7-F40CA3CA3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EB005-FA87-4171-8C7C-FBB2804DF50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41396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E57106A6-23B3-47DB-9211-0358820FBF36}"/>
              </a:ext>
            </a:extLst>
          </p:cNvPr>
          <p:cNvSpPr/>
          <p:nvPr userDrawn="1"/>
        </p:nvSpPr>
        <p:spPr>
          <a:xfrm>
            <a:off x="-428625" y="-219075"/>
            <a:ext cx="13344525" cy="1971675"/>
          </a:xfrm>
          <a:prstGeom prst="rect">
            <a:avLst/>
          </a:prstGeom>
          <a:solidFill>
            <a:srgbClr val="009FDA"/>
          </a:solidFill>
          <a:ln w="19050">
            <a:solidFill>
              <a:srgbClr val="0077A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73E4760E-BD66-4A9B-8C6E-9AC448C48F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dist="25400" dir="5400000" algn="t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C8BB224-F908-4530-955A-B7794B4F44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6640A871-D509-430D-AD1D-C1A845BCBA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23/11/2018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AFC79C84-5E67-446F-A4FF-2EF086276B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Matteo Pompili – First Year 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740B496C-3675-4FE9-89BB-76C949C7B3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EB005-FA87-4171-8C7C-FBB2804DF50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037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0771DB5-329D-4933-B54D-66CB912A4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2C49264E-6080-4653-AE92-237CED09F8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85E57D42-2381-4265-927A-17B2576DF4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23/11/2018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499CAA6B-3F84-42F2-877A-7C8F1168A5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Matteo Pompili – First Year 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F664DB4D-F1A8-45C0-ACAB-39D27E2E11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EB005-FA87-4171-8C7C-FBB2804DF50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318460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E364E69-6708-48BA-AB0D-FDFBEB8CF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4FD9A8E-AFE3-482F-B015-ACEF4BC53A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A39E927C-2619-43E6-B4AB-7BAB15DE3B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F756F779-1A5F-425E-A52D-E5BDB783D9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23/11/2018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B1E33CE2-452C-4F29-B303-0F33D8D802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Matteo Pompili – First Year Proposal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8A23760E-B40B-4999-9E8C-9344192E80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EB005-FA87-4171-8C7C-FBB2804DF50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07433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FE1D64B-CD97-4694-B391-0C45C93213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AF63BFE1-3BB9-4980-A648-17E6179F6A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3F12E616-A70F-4EA8-9C4D-A48FD1D827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AEDF44F3-2658-42C2-9FA0-BBBB723F7D9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8A5A9136-F974-4220-B52D-66716F3982D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9F5F0572-D989-4AC9-B938-27A5395E2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23/11/2018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3AF9219E-8255-47E0-B83B-BE4F75099E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Matteo Pompili – First Year Proposal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BF0D8E78-83DA-4C04-B128-573632E59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EB005-FA87-4171-8C7C-FBB2804DF50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17967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2E908A0-151D-40DB-8960-1676966B2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A2C30B44-A59D-4D10-8705-4AF760BC6D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23/11/2018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B4CFBF68-EE48-4D6F-AD31-4EB2F2EC78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Matteo Pompili – First Year Proposal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B0267B72-35E2-4266-9479-26AD2FB64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EB005-FA87-4171-8C7C-FBB2804DF50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12003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7459B65B-13CE-4113-8394-765EA3C33C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23/11/2018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4CBA28CB-DB96-4130-AD7A-F63F1330C4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Matteo Pompili – First Year Proposal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4C2F95E9-D150-4439-8E74-E9B117E63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EB005-FA87-4171-8C7C-FBB2804DF50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37844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452A0CA-FB89-42F1-837A-5B153AD5D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E482D2F-973B-4C21-8854-9387AB8C51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9D7CC838-1E09-4498-8348-C9BB701AFE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18A4079E-8F31-4964-A287-4A6BB84BF0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23/11/2018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49E70FF1-EDB1-4E40-A95A-2F4DE39925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Matteo Pompili – First Year Proposal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7CD2C22A-C089-4328-A678-09404246DF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EB005-FA87-4171-8C7C-FBB2804DF50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62133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12D6421-C36E-49BA-8976-6BFF116067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A82CEBA7-AC8A-46AF-B4BC-D3352612C68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406B9D9A-C266-4396-8AC1-A3F8E2C3F0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F713B861-875A-45AA-9509-EC4DA8A7EF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23/11/2018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6B0F0CDA-2999-4D42-BE21-26B6FF7721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Matteo Pompili – First Year Proposal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B90EB0E6-471C-41CF-B828-3D27ADD1A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EB005-FA87-4171-8C7C-FBB2804DF50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68510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B3B381D8-D1FB-4C6B-9D69-894B9A5C7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98A4D415-BA9B-4E64-B82E-95A6D68E56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41F3B732-08FF-4D39-927D-20B3020FED4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/>
              <a:t>23/11/2018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B84510C7-0DCF-42D9-ABFB-314DBA19D5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/>
              <a:t>Matteo Pompili – First Year 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51794AC-1A67-4A76-AD6E-E979A02CD6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5EB005-FA87-4171-8C7C-FBB2804DF50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242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72109EA0-FF7F-420C-895F-53C89A5736DF}"/>
              </a:ext>
            </a:extLst>
          </p:cNvPr>
          <p:cNvSpPr/>
          <p:nvPr/>
        </p:nvSpPr>
        <p:spPr>
          <a:xfrm>
            <a:off x="-204537" y="-64168"/>
            <a:ext cx="12601074" cy="3574131"/>
          </a:xfrm>
          <a:prstGeom prst="rect">
            <a:avLst/>
          </a:prstGeom>
          <a:solidFill>
            <a:srgbClr val="009FDA"/>
          </a:solidFill>
          <a:ln w="19050">
            <a:solidFill>
              <a:srgbClr val="0077A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4052366B-E1D8-404E-A3D4-5AB21A409B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effectLst/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  <a:effectLst>
                  <a:outerShdw dist="25400" dir="5400000" algn="t" rotWithShape="0">
                    <a:prstClr val="black">
                      <a:alpha val="25000"/>
                    </a:prstClr>
                  </a:outerShdw>
                </a:effectLst>
              </a:rPr>
              <a:t>A Multi-Node Quantum Network</a:t>
            </a:r>
            <a:br>
              <a:rPr lang="en-GB" dirty="0">
                <a:solidFill>
                  <a:schemeClr val="bg1"/>
                </a:solidFill>
                <a:effectLst>
                  <a:outerShdw dist="25400" dir="5400000" algn="t" rotWithShape="0">
                    <a:prstClr val="black">
                      <a:alpha val="25000"/>
                    </a:prstClr>
                  </a:outerShdw>
                </a:effectLst>
              </a:rPr>
            </a:br>
            <a:r>
              <a:rPr lang="en-GB" dirty="0">
                <a:solidFill>
                  <a:schemeClr val="bg1"/>
                </a:solidFill>
                <a:effectLst>
                  <a:outerShdw dist="25400" dir="5400000" algn="t" rotWithShape="0">
                    <a:prstClr val="black">
                      <a:alpha val="25000"/>
                    </a:prstClr>
                  </a:outerShdw>
                </a:effectLst>
              </a:rPr>
              <a:t>with Defects in Diamond</a:t>
            </a:r>
            <a:endParaRPr lang="en-GB" dirty="0">
              <a:solidFill>
                <a:schemeClr val="bg1"/>
              </a:solidFill>
              <a:effectLst>
                <a:outerShdw dist="25400" dir="5400000" algn="t" rotWithShape="0">
                  <a:prstClr val="black">
                    <a:alpha val="25000"/>
                  </a:prstClr>
                </a:outerShdw>
              </a:effectLst>
              <a:latin typeface="Oswald" panose="00000500000000000000" pitchFamily="2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35D181C8-0C2C-42A9-936F-3500987B934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GB" dirty="0">
              <a:latin typeface="Lato" panose="020F0502020204030203" pitchFamily="34" charset="0"/>
            </a:endParaRPr>
          </a:p>
          <a:p>
            <a:r>
              <a:rPr lang="en-GB" dirty="0">
                <a:latin typeface="Lato" panose="020F0502020204030203" pitchFamily="34" charset="0"/>
              </a:rPr>
              <a:t>Ph.D. Proposal - Matteo Pompili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xmlns="" id="{0BE8A880-C286-46FA-A3AC-8ED3D9E87618}"/>
              </a:ext>
            </a:extLst>
          </p:cNvPr>
          <p:cNvGrpSpPr/>
          <p:nvPr/>
        </p:nvGrpSpPr>
        <p:grpSpPr>
          <a:xfrm>
            <a:off x="639515" y="5686960"/>
            <a:ext cx="10912971" cy="693135"/>
            <a:chOff x="431165" y="5686960"/>
            <a:chExt cx="10912971" cy="69313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xmlns="" id="{0E0E5A43-E242-4115-88B9-EF3B27D074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37452" y="5701294"/>
              <a:ext cx="2306684" cy="664466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xmlns="" id="{0EF72CCE-1F82-46BC-B54C-29FE528BCF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15402" y="5696783"/>
              <a:ext cx="653168" cy="673488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xmlns="" id="{87802FB3-4E1A-4B84-98FB-EC7177DB3F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1165" y="5701294"/>
              <a:ext cx="1702185" cy="664467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xmlns="" id="{71F22C2D-7FB2-4357-B985-0BEDD60104D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50622" y="5686960"/>
              <a:ext cx="1662572" cy="693135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xmlns="" id="{960B8296-6273-41E4-B9CE-7C48B45DF1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607"/>
            <a:stretch/>
          </p:blipFill>
          <p:spPr>
            <a:xfrm>
              <a:off x="7095246" y="5696784"/>
              <a:ext cx="1060156" cy="67348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6784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B727EFE-188B-4507-A443-2E46CBE42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Teleportation of Entanglement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9380588-840E-485D-AE9F-050768AD69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B96ABCE9-7003-4162-A0E6-72FBEFF346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23/11/2018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FB20059C-2A68-41A5-A732-34F25E6BDE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Matteo Pompili – First Year 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25BB28ED-30D5-42BB-B89E-D45D2E39E0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EB005-FA87-4171-8C7C-FBB2804DF50E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6968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E084B19-F9E8-4B24-AF50-875DDB114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Client-Server Secure Delegation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5F9F6ED-1C73-4978-BD29-7983B514D9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0B33E9EF-2D87-4726-8B0B-6F169B3D24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23/11/2018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B1F7E519-9E03-4E71-AF3E-6D802F8203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Matteo Pompili – First Year 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4550C95E-E3CE-42EF-AA3F-2EDEB9EFF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EB005-FA87-4171-8C7C-FBB2804DF50E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16605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3207510-8B83-4B00-AE79-AE0BE7790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Proposed Ph.D. Timeline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B8EDEC2-1241-443F-BCEA-BB38519CC5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17EE6D29-EBFA-4A0B-BA80-EE253C453D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23/11/2018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83A0606B-6767-497E-8B54-AF5241A606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Matteo Pompili – First Year 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1DDB5C26-A5C5-4B76-88DA-C7DF74D06D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EB005-FA87-4171-8C7C-FBB2804DF50E}" type="slidenum">
              <a:rPr lang="en-GB" smtClean="0"/>
              <a:t>12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911898D0-9046-4A1F-8166-FF9EBC7AAD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9212" y="1946559"/>
            <a:ext cx="9553575" cy="4109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4411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47F207B-BB07-4922-A57D-B4C903FC42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3C25EE1-11B7-4754-8CD2-9BAAFC7412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C82C15D-A931-4941-9425-2ADDABA056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23/11/2018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50EC109D-C82D-4B9F-A687-5E2E7548A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Matteo Pompili – First Year 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10251BAC-EF96-4A44-928F-936DC5EE20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EB005-FA87-4171-8C7C-FBB2804DF50E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19924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893F8C1-F5C5-428B-BB9C-749ED6BDB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a </a:t>
            </a:r>
            <a:r>
              <a:rPr lang="en-GB" dirty="0" smtClean="0"/>
              <a:t>(Quantum) </a:t>
            </a:r>
            <a:r>
              <a:rPr lang="en-GB" dirty="0"/>
              <a:t>Network?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0252B0D5-ED16-4631-AE92-A0C1A72600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23/11/2018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E363BA60-A7FB-4D97-B01D-ACDE1FF0EF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Matteo Pompili – First Year 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0ADB66BD-7AEC-44AA-84A8-7EE767874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EB005-FA87-4171-8C7C-FBB2804DF50E}" type="slidenum">
              <a:rPr lang="en-GB" smtClean="0"/>
              <a:t>2</a:t>
            </a:fld>
            <a:endParaRPr lang="en-GB"/>
          </a:p>
        </p:txBody>
      </p:sp>
      <p:pic>
        <p:nvPicPr>
          <p:cNvPr id="1026" name="Picture 2" descr="K:\ns\qt\Diamond\Documents\Documents Matteo\go-nogo\presentation\assets\images\IMP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99" y="2314574"/>
            <a:ext cx="2695575" cy="6796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K:\ns\qt\Diamond\Documents\Documents Matteo\go-nogo\presentation\assets\images\IMP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6274" y="2126103"/>
            <a:ext cx="846921" cy="2135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K:\ns\qt\Diamond\Documents\Documents Matteo\go-nogo\presentation\assets\images\IMP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5177" y="2019300"/>
            <a:ext cx="663012" cy="1671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Straight Connector 13"/>
          <p:cNvCxnSpPr/>
          <p:nvPr/>
        </p:nvCxnSpPr>
        <p:spPr>
          <a:xfrm flipV="1">
            <a:off x="2876550" y="3448050"/>
            <a:ext cx="1514475" cy="1190625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9014502" y="3690938"/>
            <a:ext cx="1590675" cy="1709737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5410199" y="3669506"/>
            <a:ext cx="1895475" cy="1938337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5486398" y="2700338"/>
            <a:ext cx="4943477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" name="Picture 2" descr="K:\ns\qt\Diamond\Documents\Documents Matteo\go-nogo\presentation\assets\images\IMP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1874" y="2383884"/>
            <a:ext cx="1666875" cy="4202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299665">
            <a:off x="3355181" y="3668430"/>
            <a:ext cx="557212" cy="25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5094" y="2398927"/>
            <a:ext cx="557212" cy="25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790666">
            <a:off x="6014418" y="4201364"/>
            <a:ext cx="557212" cy="25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820652">
            <a:off x="9531232" y="4133924"/>
            <a:ext cx="557212" cy="25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83655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893F8C1-F5C5-428B-BB9C-749ED6BDB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a </a:t>
            </a:r>
            <a:r>
              <a:rPr lang="en-GB" dirty="0" smtClean="0"/>
              <a:t>(Quantum) </a:t>
            </a:r>
            <a:r>
              <a:rPr lang="en-GB" dirty="0"/>
              <a:t>Network?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0252B0D5-ED16-4631-AE92-A0C1A72600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23/11/2018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E363BA60-A7FB-4D97-B01D-ACDE1FF0EF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Matteo Pompili – First Year 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0ADB66BD-7AEC-44AA-84A8-7EE767874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EB005-FA87-4171-8C7C-FBB2804DF50E}" type="slidenum">
              <a:rPr lang="en-GB" smtClean="0"/>
              <a:t>3</a:t>
            </a:fld>
            <a:endParaRPr lang="en-GB"/>
          </a:p>
        </p:txBody>
      </p:sp>
      <p:cxnSp>
        <p:nvCxnSpPr>
          <p:cNvPr id="14" name="Straight Connector 13"/>
          <p:cNvCxnSpPr/>
          <p:nvPr/>
        </p:nvCxnSpPr>
        <p:spPr>
          <a:xfrm flipV="1">
            <a:off x="2876550" y="3448050"/>
            <a:ext cx="1514475" cy="1190625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9014502" y="3690938"/>
            <a:ext cx="1590675" cy="1709737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5410199" y="3669506"/>
            <a:ext cx="1895475" cy="1938337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5486398" y="2700338"/>
            <a:ext cx="4943477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051" name="Picture 3" descr="K:\ns\qt\Diamond\Posters - Presentations - Abstracts\Matteo\Talks\2018-06-15 Werkbespreking - Qutech\diamond_electron_carb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1380" y="4438650"/>
            <a:ext cx="2795530" cy="2638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3" descr="K:\ns\qt\Diamond\Posters - Presentations - Abstracts\Matteo\Talks\2018-06-15 Werkbespreking - Qutech\diamond_electron_carb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4295" y="5292672"/>
            <a:ext cx="1890655" cy="1784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3" descr="K:\ns\qt\Diamond\Posters - Presentations - Abstracts\Matteo\Talks\2018-06-15 Werkbespreking - Qutech\diamond_electron_carbon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1570" y="2657475"/>
            <a:ext cx="842905" cy="795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3" descr="K:\ns\qt\Diamond\Posters - Presentations - Abstracts\Matteo\Talks\2018-06-15 Werkbespreking - Qutech\diamond_electron_carbon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3752" y="2639495"/>
            <a:ext cx="881005" cy="831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220141">
            <a:off x="3252311" y="3572797"/>
            <a:ext cx="762953" cy="3751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7936" y="2260530"/>
            <a:ext cx="762953" cy="3751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713436">
            <a:off x="5976459" y="4147013"/>
            <a:ext cx="762953" cy="3751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Picture 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793568">
            <a:off x="9428362" y="4059983"/>
            <a:ext cx="762953" cy="3751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4137" y="5292672"/>
            <a:ext cx="1312545" cy="11436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Picture 5"/>
          <p:cNvPicPr>
            <a:picLocks noChangeAspect="1" noChangeArrowheads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3816" y="3269162"/>
            <a:ext cx="728675" cy="634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4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636" y="3931670"/>
            <a:ext cx="1037749" cy="5102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4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5693" y="2208093"/>
            <a:ext cx="869604" cy="4275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44257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893F8C1-F5C5-428B-BB9C-749ED6BDB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a </a:t>
            </a:r>
            <a:r>
              <a:rPr lang="en-GB" dirty="0" smtClean="0"/>
              <a:t>(Quantum) </a:t>
            </a:r>
            <a:r>
              <a:rPr lang="en-GB" dirty="0"/>
              <a:t>Network?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0252B0D5-ED16-4631-AE92-A0C1A72600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23/11/2018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E363BA60-A7FB-4D97-B01D-ACDE1FF0EF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Matteo Pompili – First Year 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0ADB66BD-7AEC-44AA-84A8-7EE767874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EB005-FA87-4171-8C7C-FBB2804DF50E}" type="slidenum">
              <a:rPr lang="en-GB" smtClean="0"/>
              <a:t>4</a:t>
            </a:fld>
            <a:endParaRPr lang="en-GB"/>
          </a:p>
        </p:txBody>
      </p:sp>
      <p:grpSp>
        <p:nvGrpSpPr>
          <p:cNvPr id="3" name="Group 2"/>
          <p:cNvGrpSpPr/>
          <p:nvPr/>
        </p:nvGrpSpPr>
        <p:grpSpPr>
          <a:xfrm>
            <a:off x="7101182" y="3414838"/>
            <a:ext cx="5847969" cy="2239817"/>
            <a:chOff x="-71380" y="2639495"/>
            <a:chExt cx="11586137" cy="4437580"/>
          </a:xfrm>
        </p:grpSpPr>
        <p:cxnSp>
          <p:nvCxnSpPr>
            <p:cNvPr id="14" name="Straight Connector 13"/>
            <p:cNvCxnSpPr/>
            <p:nvPr/>
          </p:nvCxnSpPr>
          <p:spPr>
            <a:xfrm flipV="1">
              <a:off x="2876550" y="3448050"/>
              <a:ext cx="1514475" cy="1190625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V="1">
              <a:off x="9014502" y="3690938"/>
              <a:ext cx="1590675" cy="1709737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5410199" y="3669506"/>
              <a:ext cx="1895475" cy="1938337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5486398" y="2700338"/>
              <a:ext cx="4943477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2051" name="Picture 3" descr="K:\ns\qt\Diamond\Posters - Presentations - Abstracts\Matteo\Talks\2018-06-15 Werkbespreking - Qutech\diamond_electron_carbon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71380" y="4438650"/>
              <a:ext cx="2795530" cy="26384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3" descr="K:\ns\qt\Diamond\Posters - Presentations - Abstracts\Matteo\Talks\2018-06-15 Werkbespreking - Qutech\diamond_electron_carbon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34295" y="5292672"/>
              <a:ext cx="1890655" cy="17844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3" descr="K:\ns\qt\Diamond\Posters - Presentations - Abstracts\Matteo\Talks\2018-06-15 Werkbespreking - Qutech\diamond_electron_carbon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81570" y="2657475"/>
              <a:ext cx="842905" cy="7955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3" descr="K:\ns\qt\Diamond\Posters - Presentations - Abstracts\Matteo\Talks\2018-06-15 Werkbespreking - Qutech\diamond_electron_carbon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33752" y="2639495"/>
              <a:ext cx="881005" cy="8314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xmlns="" id="{90AF49E2-E064-4EB7-B0A4-D5B29651E2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GB" dirty="0" smtClean="0"/>
              <a:t>Known applications:</a:t>
            </a:r>
          </a:p>
          <a:p>
            <a:pPr>
              <a:buFontTx/>
              <a:buChar char="-"/>
            </a:pPr>
            <a:r>
              <a:rPr lang="en-GB" dirty="0" smtClean="0"/>
              <a:t>Quantum Key Distribution (QKD)</a:t>
            </a:r>
          </a:p>
          <a:p>
            <a:pPr>
              <a:buFontTx/>
              <a:buChar char="-"/>
            </a:pPr>
            <a:r>
              <a:rPr lang="en-GB" dirty="0" smtClean="0"/>
              <a:t>Blind quantum </a:t>
            </a:r>
            <a:r>
              <a:rPr lang="en-GB" dirty="0"/>
              <a:t>c</a:t>
            </a:r>
            <a:r>
              <a:rPr lang="en-GB" dirty="0" smtClean="0"/>
              <a:t>omputation</a:t>
            </a:r>
          </a:p>
          <a:p>
            <a:pPr>
              <a:buFontTx/>
              <a:buChar char="-"/>
            </a:pPr>
            <a:r>
              <a:rPr lang="en-GB" dirty="0" smtClean="0"/>
              <a:t>Distributed quantum computation</a:t>
            </a:r>
          </a:p>
          <a:p>
            <a:pPr>
              <a:buFontTx/>
              <a:buChar char="-"/>
            </a:pPr>
            <a:r>
              <a:rPr lang="en-GB" dirty="0" smtClean="0"/>
              <a:t>Clock Synchronization</a:t>
            </a:r>
          </a:p>
          <a:p>
            <a:pPr>
              <a:buFontTx/>
              <a:buChar char="-"/>
            </a:pPr>
            <a:r>
              <a:rPr lang="en-GB" dirty="0" smtClean="0"/>
              <a:t>Leader election</a:t>
            </a:r>
          </a:p>
          <a:p>
            <a:pPr>
              <a:buFontTx/>
              <a:buChar char="-"/>
            </a:pPr>
            <a:r>
              <a:rPr lang="en-GB" dirty="0" smtClean="0"/>
              <a:t>…</a:t>
            </a:r>
          </a:p>
          <a:p>
            <a:pPr>
              <a:buFontTx/>
              <a:buChar char="-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10347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61280E3-8A8B-4015-A804-CD9B353FB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Nitrogen Vacancy Centre in Diamond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F9B32B6D-BC2F-4169-93CF-F4B14B246F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23/11/2018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50BE2538-D335-4099-8C25-4B9E73A4A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Matteo Pompili – First Year 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BD335DB-50FB-4825-8645-C2D1080D21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EB005-FA87-4171-8C7C-FBB2804DF50E}" type="slidenum">
              <a:rPr lang="en-GB" smtClean="0"/>
              <a:t>5</a:t>
            </a:fld>
            <a:endParaRPr lang="en-GB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803" y="2103120"/>
            <a:ext cx="2655199" cy="30927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0" name="Group 9"/>
          <p:cNvGrpSpPr/>
          <p:nvPr/>
        </p:nvGrpSpPr>
        <p:grpSpPr>
          <a:xfrm>
            <a:off x="3464858" y="2597816"/>
            <a:ext cx="536900" cy="816408"/>
            <a:chOff x="3361001" y="3139074"/>
            <a:chExt cx="536900" cy="816408"/>
          </a:xfrm>
        </p:grpSpPr>
        <p:pic>
          <p:nvPicPr>
            <p:cNvPr id="8" name="Picture 7" descr="A picture containing music&#10;&#10;Description generated with high confidence">
              <a:extLst>
                <a:ext uri="{FF2B5EF4-FFF2-40B4-BE49-F238E27FC236}">
                  <a16:creationId xmlns="" xmlns:a16="http://schemas.microsoft.com/office/drawing/2014/main" id="{50407C5E-833F-43DD-A261-B80D96C872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266596" flipH="1">
              <a:off x="3475586" y="3328488"/>
              <a:ext cx="422315" cy="626994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="" xmlns:a16="http://schemas.microsoft.com/office/drawing/2014/main" id="{898C1F26-F80A-4852-AD86-4475101FD0C5}"/>
                </a:ext>
              </a:extLst>
            </p:cNvPr>
            <p:cNvSpPr txBox="1"/>
            <p:nvPr/>
          </p:nvSpPr>
          <p:spPr>
            <a:xfrm>
              <a:off x="3361001" y="3139074"/>
              <a:ext cx="46679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600" b="1" dirty="0">
                  <a:latin typeface="Constantia" panose="02030602050306030303" pitchFamily="18" charset="0"/>
                </a:rPr>
                <a:t>C¹³</a:t>
              </a:r>
              <a:endParaRPr lang="it-IT" sz="1200" b="1" dirty="0">
                <a:latin typeface="Constantia" panose="02030602050306030303" pitchFamily="18" charset="0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828338" y="4921916"/>
            <a:ext cx="639240" cy="714068"/>
            <a:chOff x="3361001" y="3139074"/>
            <a:chExt cx="639240" cy="714068"/>
          </a:xfrm>
        </p:grpSpPr>
        <p:pic>
          <p:nvPicPr>
            <p:cNvPr id="12" name="Picture 11" descr="A picture containing music&#10;&#10;Description generated with high confidence">
              <a:extLst>
                <a:ext uri="{FF2B5EF4-FFF2-40B4-BE49-F238E27FC236}">
                  <a16:creationId xmlns="" xmlns:a16="http://schemas.microsoft.com/office/drawing/2014/main" id="{50407C5E-833F-43DD-A261-B80D96C872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913875" flipH="1">
              <a:off x="3475586" y="3328488"/>
              <a:ext cx="422315" cy="626994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="" xmlns:a16="http://schemas.microsoft.com/office/drawing/2014/main" id="{898C1F26-F80A-4852-AD86-4475101FD0C5}"/>
                </a:ext>
              </a:extLst>
            </p:cNvPr>
            <p:cNvSpPr txBox="1"/>
            <p:nvPr/>
          </p:nvSpPr>
          <p:spPr>
            <a:xfrm>
              <a:off x="3361001" y="3139074"/>
              <a:ext cx="46679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600" b="1" dirty="0">
                  <a:latin typeface="Constantia" panose="02030602050306030303" pitchFamily="18" charset="0"/>
                </a:rPr>
                <a:t>C¹³</a:t>
              </a:r>
              <a:endParaRPr lang="it-IT" sz="1200" b="1" dirty="0">
                <a:latin typeface="Constantia" panose="02030602050306030303" pitchFamily="18" charset="0"/>
              </a:endParaRPr>
            </a:p>
          </p:txBody>
        </p:sp>
      </p:grp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0489" y="1920370"/>
            <a:ext cx="2349500" cy="203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2645" y="4177994"/>
            <a:ext cx="2324100" cy="176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8383" y="4281568"/>
            <a:ext cx="1952625" cy="161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4113" y="2041547"/>
            <a:ext cx="2224088" cy="17706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8141" y="4153085"/>
            <a:ext cx="3480752" cy="23395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8593783" y="3899169"/>
            <a:ext cx="3102907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50" dirty="0"/>
              <a:t>M. H. </a:t>
            </a:r>
            <a:r>
              <a:rPr lang="en-GB" sz="1050" dirty="0" err="1"/>
              <a:t>Abobeih</a:t>
            </a:r>
            <a:r>
              <a:rPr lang="en-GB" sz="1050" dirty="0"/>
              <a:t> et al. </a:t>
            </a:r>
            <a:r>
              <a:rPr lang="en-GB" sz="1050" dirty="0" smtClean="0"/>
              <a:t> </a:t>
            </a:r>
            <a:r>
              <a:rPr lang="fr-FR" sz="1050" dirty="0" smtClean="0"/>
              <a:t>Nature </a:t>
            </a:r>
            <a:r>
              <a:rPr lang="fr-FR" sz="1050" dirty="0" err="1" smtClean="0"/>
              <a:t>Comm</a:t>
            </a:r>
            <a:r>
              <a:rPr lang="fr-FR" sz="1050" dirty="0" smtClean="0"/>
              <a:t>. 2018.</a:t>
            </a:r>
            <a:endParaRPr lang="en-GB" sz="1050" dirty="0"/>
          </a:p>
        </p:txBody>
      </p:sp>
    </p:spTree>
    <p:extLst>
      <p:ext uri="{BB962C8B-B14F-4D97-AF65-F5344CB8AC3E}">
        <p14:creationId xmlns:p14="http://schemas.microsoft.com/office/powerpoint/2010/main" val="194335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Single Click Entanglement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 smtClean="0"/>
              <a:t>23/11/2018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Matteo Pompili – First Year Proposal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EB005-FA87-4171-8C7C-FBB2804DF50E}" type="slidenum">
              <a:rPr lang="en-GB" smtClean="0"/>
              <a:t>6</a:t>
            </a:fld>
            <a:endParaRPr lang="en-GB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1" y="2078451"/>
            <a:ext cx="2457450" cy="918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 descr="https://www.latex4technics.com/l4ttemp/1bmbqg.png?1528838457596">
            <a:extLst>
              <a:ext uri="{FF2B5EF4-FFF2-40B4-BE49-F238E27FC236}">
                <a16:creationId xmlns:a16="http://schemas.microsoft.com/office/drawing/2014/main" xmlns="" id="{A350CCC5-1276-4EE4-BCD7-BA5846B2EC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425" y="2435638"/>
            <a:ext cx="1952625" cy="266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925" y="2865500"/>
            <a:ext cx="3603650" cy="1191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6" descr="https://www.latex4technics.com/l4ttemp/1bmbqg.png?1528838589885">
            <a:extLst>
              <a:ext uri="{FF2B5EF4-FFF2-40B4-BE49-F238E27FC236}">
                <a16:creationId xmlns:a16="http://schemas.microsoft.com/office/drawing/2014/main" xmlns="" id="{E86039E6-E462-489E-9D51-42CC8021BC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425" y="3327844"/>
            <a:ext cx="2476500" cy="266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9513" y="3830796"/>
            <a:ext cx="3400425" cy="12230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4" descr="https://www.latex4technics.com/l4ttemp/1bmbqg.png?1528845965540">
            <a:extLst>
              <a:ext uri="{FF2B5EF4-FFF2-40B4-BE49-F238E27FC236}">
                <a16:creationId xmlns:a16="http://schemas.microsoft.com/office/drawing/2014/main" xmlns="" id="{D710F4E1-19D8-4C3E-9139-0152909833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425" y="4273403"/>
            <a:ext cx="2986088" cy="337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318665" y="5993368"/>
            <a:ext cx="52872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P C Humphreys et al., Nature 558, 268–273 (2018)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8428369" y="3857298"/>
            <a:ext cx="3420731" cy="2427991"/>
            <a:chOff x="8428369" y="3857298"/>
            <a:chExt cx="3420731" cy="2427991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xmlns="" id="{1CBE84C2-651B-4E47-A174-0D4F97B5A1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47283" t="-1095" r="2961" b="8937"/>
            <a:stretch/>
          </p:blipFill>
          <p:spPr>
            <a:xfrm>
              <a:off x="8643899" y="3857298"/>
              <a:ext cx="3205201" cy="2427991"/>
            </a:xfrm>
            <a:prstGeom prst="rect">
              <a:avLst/>
            </a:prstGeom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xmlns="" id="{6ED51CF5-420F-4B94-B26B-B3F5396F5060}"/>
                </a:ext>
              </a:extLst>
            </p:cNvPr>
            <p:cNvSpPr/>
            <p:nvPr/>
          </p:nvSpPr>
          <p:spPr>
            <a:xfrm>
              <a:off x="8428369" y="4347005"/>
              <a:ext cx="720136" cy="7240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7435581" y="1925445"/>
            <a:ext cx="2254044" cy="1960825"/>
            <a:chOff x="7435581" y="1925445"/>
            <a:chExt cx="2254044" cy="1960825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xmlns="" id="{422F3992-D962-4068-BF9E-217BF328F7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939" r="59523" b="5898"/>
            <a:stretch/>
          </p:blipFill>
          <p:spPr>
            <a:xfrm>
              <a:off x="7435581" y="1925445"/>
              <a:ext cx="2014460" cy="1960825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xmlns="" id="{6ED51CF5-420F-4B94-B26B-B3F5396F5060}"/>
                </a:ext>
              </a:extLst>
            </p:cNvPr>
            <p:cNvSpPr/>
            <p:nvPr/>
          </p:nvSpPr>
          <p:spPr>
            <a:xfrm>
              <a:off x="9210456" y="2487381"/>
              <a:ext cx="479169" cy="3742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084469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9D1F416-776B-4843-A8FF-3500C39CDF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Research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F561162-7D88-4D0D-8A94-05B2FF4E13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 algn="ctr">
              <a:buNone/>
            </a:pPr>
            <a:r>
              <a:rPr lang="en-GB" dirty="0"/>
              <a:t>Demonstration of quantum applications on a multi-node network</a:t>
            </a:r>
          </a:p>
          <a:p>
            <a:pPr marL="0" indent="0" algn="ctr">
              <a:buNone/>
            </a:pPr>
            <a:endParaRPr lang="en-GB" dirty="0"/>
          </a:p>
          <a:p>
            <a:pPr marL="514350" indent="-514350">
              <a:buAutoNum type="arabicPeriod"/>
            </a:pPr>
            <a:r>
              <a:rPr lang="en-GB" dirty="0"/>
              <a:t>Generation of genuine multipartite entangled states,</a:t>
            </a:r>
          </a:p>
          <a:p>
            <a:pPr marL="514350" indent="-514350">
              <a:buAutoNum type="arabicPeriod"/>
            </a:pPr>
            <a:r>
              <a:rPr lang="en-GB" dirty="0" smtClean="0"/>
              <a:t>Proof </a:t>
            </a:r>
            <a:r>
              <a:rPr lang="en-GB" dirty="0"/>
              <a:t>of principle demonstration of the Link layer of the future Quantum Internet stack,</a:t>
            </a:r>
          </a:p>
          <a:p>
            <a:pPr marL="514350" indent="-514350">
              <a:buAutoNum type="arabicPeriod"/>
            </a:pPr>
            <a:r>
              <a:rPr lang="en-GB" dirty="0"/>
              <a:t>Teleportation of entanglement in a four node network,</a:t>
            </a:r>
          </a:p>
          <a:p>
            <a:pPr marL="514350" indent="-514350">
              <a:buAutoNum type="arabicPeriod"/>
            </a:pPr>
            <a:r>
              <a:rPr lang="en-GB" dirty="0"/>
              <a:t>Client-Server secure delegation of quantum computation.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C7E009AB-8BD0-4162-9EA8-028C2565EC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23/11/2018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2F3D8614-BEA7-4D46-B44F-F2D694B883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Matteo Pompili – First Year 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3C590C63-308D-4F05-8939-630D888B0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EB005-FA87-4171-8C7C-FBB2804DF50E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159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7D9740F-53F1-42CE-9C22-88BD7A3FB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Genuine Multipartite Entanglement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84DFFA4-656D-4548-938E-88E94329A9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6557802A-E2AB-42E0-87FA-EC3CA24E93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23/11/2018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B7DE347E-0519-4F36-B8DC-2FED634881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Matteo Pompili – First Year 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6A84C597-C7EB-4E36-A28A-D2E502A63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EB005-FA87-4171-8C7C-FBB2804DF50E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7784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137ED8F-287D-4DA9-A36E-701593310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Link Layer Demonstration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B02330F-BCF6-4141-870B-3423DB8E45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1BBF6F09-B8B1-4E8A-BA82-312944F799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23/11/2018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28E905E5-0815-42FD-811F-86A56C985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Matteo Pompili – First Year 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4C11457C-1FD4-41BE-AC65-AABF9856AB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EB005-FA87-4171-8C7C-FBB2804DF50E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0699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swald Lato">
      <a:majorFont>
        <a:latin typeface="Oswald"/>
        <a:ea typeface=""/>
        <a:cs typeface=""/>
      </a:majorFont>
      <a:minorFont>
        <a:latin typeface="La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336</TotalTime>
  <Words>251</Words>
  <Application>Microsoft Office PowerPoint</Application>
  <PresentationFormat>Custom</PresentationFormat>
  <Paragraphs>67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Constantia</vt:lpstr>
      <vt:lpstr>Oswald</vt:lpstr>
      <vt:lpstr>Calibri</vt:lpstr>
      <vt:lpstr>Lato</vt:lpstr>
      <vt:lpstr>Office Theme</vt:lpstr>
      <vt:lpstr>A Multi-Node Quantum Network with Defects in Diamond</vt:lpstr>
      <vt:lpstr>What is a (Quantum) Network?</vt:lpstr>
      <vt:lpstr>What is a (Quantum) Network?</vt:lpstr>
      <vt:lpstr>What is a (Quantum) Network?</vt:lpstr>
      <vt:lpstr>The Nitrogen Vacancy Centre in Diamond</vt:lpstr>
      <vt:lpstr>Single Click Entanglement</vt:lpstr>
      <vt:lpstr>Research goals</vt:lpstr>
      <vt:lpstr>Genuine Multipartite Entanglement</vt:lpstr>
      <vt:lpstr>Link Layer Demonstration</vt:lpstr>
      <vt:lpstr>Teleportation of Entanglement</vt:lpstr>
      <vt:lpstr>Client-Server Secure Delegation</vt:lpstr>
      <vt:lpstr>Proposed Ph.D. Timeline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Matteo Pompili</dc:creator>
  <cp:lastModifiedBy>Matteo Pompili</cp:lastModifiedBy>
  <cp:revision>43</cp:revision>
  <dcterms:created xsi:type="dcterms:W3CDTF">2018-11-18T13:07:35Z</dcterms:created>
  <dcterms:modified xsi:type="dcterms:W3CDTF">2018-11-20T09:59:05Z</dcterms:modified>
</cp:coreProperties>
</file>